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73" r:id="rId3"/>
    <p:sldId id="274" r:id="rId4"/>
    <p:sldId id="259" r:id="rId5"/>
    <p:sldId id="257" r:id="rId6"/>
    <p:sldId id="260" r:id="rId7"/>
    <p:sldId id="261" r:id="rId8"/>
    <p:sldId id="268" r:id="rId9"/>
    <p:sldId id="269" r:id="rId10"/>
    <p:sldId id="275" r:id="rId11"/>
    <p:sldId id="270" r:id="rId12"/>
    <p:sldId id="271" r:id="rId13"/>
    <p:sldId id="272" r:id="rId14"/>
    <p:sldId id="263" r:id="rId15"/>
    <p:sldId id="276" r:id="rId16"/>
    <p:sldId id="262" r:id="rId17"/>
    <p:sldId id="264" r:id="rId18"/>
    <p:sldId id="265" r:id="rId19"/>
    <p:sldId id="266" r:id="rId20"/>
    <p:sldId id="277" r:id="rId21"/>
    <p:sldId id="267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1800" y="-7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050362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52f87d307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52f87d307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A4C2F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news.myseldon.com/away?to=http://www.tadviser.ru/index.php/%D0%9A%D0%BE%D0%BC%D0%BF%D0%B0%D0%BD%D0%B8%D1%8F:%D0%98%D0%B7%D0%B4%D0%B0%D1%82%D0%B5%D0%BB%D1%8C%D1%81%D1%82%D0%B2%D0%BE_%D0%9F%D1%80%D0%BE%D1%81%D0%B2%D0%B5%D1%89%D0%B5%D0%BD%D0%B8%D0%B5" TargetMode="External"/><Relationship Id="rId7" Type="http://schemas.openxmlformats.org/officeDocument/2006/relationships/hyperlink" Target="https://news.myseldon.com/away?to=http://www.tadviser.ru/index.php/%D0%9F%D1%80%D0%BE%D0%B4%D1%83%D0%BA%D1%82:Skye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ews.myseldon.com/away?to=http://www.tadviser.ru/index.php/%D0%90%D0%BD%D0%B3%D0%BB%D0%B8%D1%8F" TargetMode="External"/><Relationship Id="rId5" Type="http://schemas.openxmlformats.org/officeDocument/2006/relationships/hyperlink" Target="https://news.myseldon.com/away?to=http://www.tadviser.ru/index.php/%D0%9E%D0%B1%D1%80%D0%B0%D0%B7%D0%BE%D0%B2%D0%B0%D0%BD%D0%B8%D0%B5_%D0%B8_%D0%BD%D0%B0%D1%83%D0%BA%D0%B0" TargetMode="External"/><Relationship Id="rId4" Type="http://schemas.openxmlformats.org/officeDocument/2006/relationships/hyperlink" Target="https://news.myseldon.com/away?to=http://www.tadviser.ru/index.php/%D0%9A%D0%BE%D0%BC%D0%BF%D0%B0%D0%BD%D0%B8%D1%8F:%D0%9E%D0%B1%D1%80%D0%B0%D0%B7%D0%BE%D0%B2%D0%B0%D1%82%D0%B5%D0%BB%D1%8C%D0%BD%D1%8B%D0%B5_%D1%82%D0%B5%D1%85%D0%BD%D0%BE%D0%BB%D0%BE%D0%B3%D0%B8%D0%B8_(Skyeng)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221225"/>
            <a:ext cx="8520600" cy="1732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800" b="1"/>
              <a:t>Использование цифровой образовательной платформы Skyeng Education System в процессе  дистанционного обучения английскому языку.</a:t>
            </a:r>
            <a:endParaRPr sz="2800" b="1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3387200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100"/>
              <a:t>учитель английского языка высшей квалификационной категории Харитонова С.В.,</a:t>
            </a:r>
            <a:endParaRPr sz="2100"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100"/>
              <a:t>учитель английского языка первой калификационной категории Калашникова А.Р.</a:t>
            </a:r>
            <a:endParaRPr sz="2100"/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208" y="1731535"/>
            <a:ext cx="2341175" cy="1707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73635" y="1491579"/>
            <a:ext cx="1693719" cy="18153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9959" y="72834"/>
            <a:ext cx="8836090" cy="490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3688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241" y="421398"/>
            <a:ext cx="8483029" cy="448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75613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249" y="244596"/>
            <a:ext cx="8528179" cy="461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86958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894" y="271337"/>
            <a:ext cx="8556171" cy="4664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48812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293038" y="0"/>
            <a:ext cx="2608782" cy="56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dirty="0"/>
              <a:t>edu.skyeng.ru</a:t>
            </a:r>
            <a:endParaRPr dirty="0"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/>
          </a:p>
        </p:txBody>
      </p:sp>
      <p:pic>
        <p:nvPicPr>
          <p:cNvPr id="102" name="Google Shape;102;p20"/>
          <p:cNvPicPr preferRelativeResize="0"/>
          <p:nvPr/>
        </p:nvPicPr>
        <p:blipFill rotWithShape="1">
          <a:blip r:embed="rId3">
            <a:alphaModFix/>
          </a:blip>
          <a:srcRect r="10056" b="8780"/>
          <a:stretch/>
        </p:blipFill>
        <p:spPr>
          <a:xfrm>
            <a:off x="6151417" y="0"/>
            <a:ext cx="2992583" cy="2410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0"/>
          <p:cNvPicPr preferRelativeResize="0"/>
          <p:nvPr/>
        </p:nvPicPr>
        <p:blipFill rotWithShape="1">
          <a:blip r:embed="rId4">
            <a:alphaModFix/>
          </a:blip>
          <a:srcRect r="7578" b="6238"/>
          <a:stretch/>
        </p:blipFill>
        <p:spPr>
          <a:xfrm>
            <a:off x="4253392" y="884182"/>
            <a:ext cx="3796050" cy="2567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0"/>
          <p:cNvPicPr preferRelativeResize="0"/>
          <p:nvPr/>
        </p:nvPicPr>
        <p:blipFill rotWithShape="1">
          <a:blip r:embed="rId5">
            <a:alphaModFix/>
          </a:blip>
          <a:srcRect r="7356"/>
          <a:stretch/>
        </p:blipFill>
        <p:spPr>
          <a:xfrm>
            <a:off x="3095995" y="2010641"/>
            <a:ext cx="3595749" cy="228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679667"/>
            <a:ext cx="3543300" cy="2259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9936" y="1647701"/>
            <a:ext cx="3477636" cy="2457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61309" y="2865275"/>
            <a:ext cx="3224222" cy="227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353" y="230421"/>
            <a:ext cx="5631900" cy="572700"/>
          </a:xfrm>
        </p:spPr>
        <p:txBody>
          <a:bodyPr/>
          <a:lstStyle/>
          <a:p>
            <a:r>
              <a:rPr lang="ru-RU" dirty="0" smtClean="0"/>
              <a:t>Подготовка к ЕГЭ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580" y="1001469"/>
            <a:ext cx="8376354" cy="3915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84060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ctrTitle"/>
          </p:nvPr>
        </p:nvSpPr>
        <p:spPr>
          <a:xfrm>
            <a:off x="348650" y="387150"/>
            <a:ext cx="8168400" cy="14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280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700">
                <a:solidFill>
                  <a:srgbClr val="000000"/>
                </a:solidFill>
              </a:rPr>
              <a:t>С 24 апреля платформа Skyes перешла на новый сервис Skysmart.</a:t>
            </a:r>
            <a:endParaRPr sz="270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ubTitle" idx="1"/>
          </p:nvPr>
        </p:nvSpPr>
        <p:spPr>
          <a:xfrm>
            <a:off x="165900" y="886925"/>
            <a:ext cx="8812200" cy="30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u="sng">
                <a:solidFill>
                  <a:srgbClr val="000000"/>
                </a:solidFill>
              </a:rPr>
              <a:t>Что такое Skysmart?</a:t>
            </a:r>
            <a:endParaRPr u="sng">
              <a:solidFill>
                <a:srgbClr val="000000"/>
              </a:solidFill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-"/>
            </a:pPr>
            <a:r>
              <a:rPr lang="ru" sz="2700">
                <a:solidFill>
                  <a:srgbClr val="000000"/>
                </a:solidFill>
              </a:rPr>
              <a:t>готовые задания школьной программы с 5 по 11 класс</a:t>
            </a:r>
            <a:endParaRPr sz="2700">
              <a:solidFill>
                <a:srgbClr val="000000"/>
              </a:solidFill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-"/>
            </a:pPr>
            <a:r>
              <a:rPr lang="ru" sz="2700">
                <a:solidFill>
                  <a:srgbClr val="000000"/>
                </a:solidFill>
              </a:rPr>
              <a:t>соответствуют ФГОС</a:t>
            </a:r>
            <a:endParaRPr sz="2700">
              <a:solidFill>
                <a:srgbClr val="000000"/>
              </a:solidFill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-"/>
            </a:pPr>
            <a:r>
              <a:rPr lang="ru" sz="2700">
                <a:solidFill>
                  <a:srgbClr val="000000"/>
                </a:solidFill>
              </a:rPr>
              <a:t>можно отправлять  ученикам ссылку на задания любым доступным способом</a:t>
            </a:r>
            <a:endParaRPr sz="2700">
              <a:solidFill>
                <a:srgbClr val="000000"/>
              </a:solidFill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-"/>
            </a:pPr>
            <a:r>
              <a:rPr lang="ru" sz="2700">
                <a:solidFill>
                  <a:srgbClr val="000000"/>
                </a:solidFill>
              </a:rPr>
              <a:t>задания доступны онлайн с любого устройства</a:t>
            </a:r>
            <a:endParaRPr sz="2700">
              <a:solidFill>
                <a:srgbClr val="000000"/>
              </a:solidFill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-"/>
            </a:pPr>
            <a:r>
              <a:rPr lang="ru" sz="2700">
                <a:solidFill>
                  <a:srgbClr val="000000"/>
                </a:solidFill>
              </a:rPr>
              <a:t>моментальный бесплатный доступ без регистрации</a:t>
            </a:r>
            <a:endParaRPr sz="2700">
              <a:solidFill>
                <a:srgbClr val="000000"/>
              </a:solidFill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-"/>
            </a:pPr>
            <a:r>
              <a:rPr lang="ru" sz="2700">
                <a:solidFill>
                  <a:srgbClr val="000000"/>
                </a:solidFill>
              </a:rPr>
              <a:t>автоматическая проверка заданий.</a:t>
            </a:r>
            <a:endParaRPr sz="27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title"/>
          </p:nvPr>
        </p:nvSpPr>
        <p:spPr>
          <a:xfrm>
            <a:off x="311700" y="2238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/>
              <a:t>edu.skysmart.ru</a:t>
            </a:r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body" idx="1"/>
          </p:nvPr>
        </p:nvSpPr>
        <p:spPr>
          <a:xfrm>
            <a:off x="311700" y="985900"/>
            <a:ext cx="8520600" cy="3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ru">
                <a:solidFill>
                  <a:srgbClr val="000000"/>
                </a:solidFill>
              </a:rPr>
              <a:t>Параметры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ru">
                <a:solidFill>
                  <a:srgbClr val="000000"/>
                </a:solidFill>
              </a:rPr>
              <a:t>выполнения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ru">
                <a:solidFill>
                  <a:srgbClr val="000000"/>
                </a:solidFill>
              </a:rPr>
              <a:t>заданий.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14" name="Google Shape;11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5125" y="985900"/>
            <a:ext cx="7152974" cy="402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52425" y="-174700"/>
            <a:ext cx="5991573" cy="1369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219500" y="1085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/>
              <a:t>Статистика по классу.</a:t>
            </a:r>
            <a:endParaRPr/>
          </a:p>
        </p:txBody>
      </p:sp>
      <p:pic>
        <p:nvPicPr>
          <p:cNvPr id="122" name="Google Shape;12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400" y="681282"/>
            <a:ext cx="8520599" cy="40793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title"/>
          </p:nvPr>
        </p:nvSpPr>
        <p:spPr>
          <a:xfrm>
            <a:off x="311700" y="2800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/>
              <a:t>Как отправить задание ученикам</a:t>
            </a:r>
            <a:endParaRPr/>
          </a:p>
        </p:txBody>
      </p:sp>
      <p:pic>
        <p:nvPicPr>
          <p:cNvPr id="129" name="Google Shape;12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6233" y="1152475"/>
            <a:ext cx="7837842" cy="372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708" y="426364"/>
            <a:ext cx="8520600" cy="572700"/>
          </a:xfrm>
        </p:spPr>
        <p:txBody>
          <a:bodyPr/>
          <a:lstStyle/>
          <a:p>
            <a:pPr>
              <a:buClr>
                <a:schemeClr val="dk2"/>
              </a:buClr>
            </a:pPr>
            <a:r>
              <a:rPr lang="ru-RU" sz="2600" dirty="0">
                <a:latin typeface="Calibri"/>
                <a:ea typeface="Calibri"/>
                <a:cs typeface="Calibri"/>
              </a:rPr>
              <a:t>Дистанционное обучение — это взаимодействие учителя и учеников на расстоянии с сохранением всех элементов привычного образовательного процесса (теория, отработка, контроль, оценки).</a:t>
            </a:r>
            <a:br>
              <a:rPr lang="ru-RU" sz="2600" dirty="0">
                <a:latin typeface="Calibri"/>
                <a:ea typeface="Calibri"/>
                <a:cs typeface="Calibri"/>
              </a:rPr>
            </a:br>
            <a:endParaRPr lang="ru-RU" sz="2600" dirty="0">
              <a:latin typeface="Calibri"/>
              <a:ea typeface="Calibri"/>
              <a:cs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88847" y="2420031"/>
            <a:ext cx="2925763" cy="217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73256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214604"/>
            <a:ext cx="8520600" cy="803121"/>
          </a:xfrm>
        </p:spPr>
        <p:txBody>
          <a:bodyPr/>
          <a:lstStyle/>
          <a:p>
            <a:r>
              <a:rPr lang="ru-RU" dirty="0" smtClean="0"/>
              <a:t>Подготовка к ОГЭ и ЕГЭ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563" y="886408"/>
            <a:ext cx="8523287" cy="3953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0071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xfrm>
            <a:off x="330361" y="30506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b="1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Преимущества интерактивной рабочей тетради  </a:t>
            </a:r>
            <a:endParaRPr sz="23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5682" y="305066"/>
            <a:ext cx="250523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800" y="2313650"/>
            <a:ext cx="11430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4"/>
          <p:cNvSpPr txBox="1"/>
          <p:nvPr/>
        </p:nvSpPr>
        <p:spPr>
          <a:xfrm>
            <a:off x="1825100" y="1041650"/>
            <a:ext cx="6913200" cy="36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Ученикам не обязательно иметь компьютер: упражнения можно выполнять с планшета или простенького смартфона.</a:t>
            </a:r>
            <a:endParaRPr sz="2300" dirty="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Учителям можно не менять учебный план и заниматься по привычной программе, только онлайн. Еще и экономить время на проверке заданий.          </a:t>
            </a:r>
            <a:endParaRPr sz="2200" dirty="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2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</a:t>
            </a:r>
            <a:endParaRPr sz="2100" dirty="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 dirty="0" smtClean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В</a:t>
            </a:r>
            <a:r>
              <a:rPr lang="ru" sz="2300" dirty="0" smtClean="0">
                <a:solidFill>
                  <a:schemeClr val="tx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</a:rPr>
              <a:t>ебинары</a:t>
            </a:r>
            <a:r>
              <a:rPr lang="ru" sz="2300" dirty="0" smtClean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" sz="23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об онлайн-преподавании и круглосуточная техподдержка.</a:t>
            </a:r>
            <a:endParaRPr sz="2300" dirty="0">
              <a:solidFill>
                <a:srgbClr val="33333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9863" y="1142475"/>
            <a:ext cx="1220937" cy="103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264" y="4000499"/>
            <a:ext cx="1506750" cy="1143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b="1" dirty="0">
                <a:latin typeface="Calibri"/>
                <a:ea typeface="Calibri"/>
                <a:cs typeface="Calibri"/>
              </a:rPr>
              <a:t>При переходе на дистанционное обучение  </a:t>
            </a:r>
            <a:r>
              <a:rPr lang="ru-RU" sz="2600" dirty="0">
                <a:latin typeface="Calibri"/>
                <a:ea typeface="Calibri"/>
                <a:cs typeface="Calibri"/>
              </a:rPr>
              <a:t>педагоги могут столкнуться с такими трудностями, как:</a:t>
            </a:r>
            <a:br>
              <a:rPr lang="ru-RU" sz="2600" dirty="0">
                <a:latin typeface="Calibri"/>
                <a:ea typeface="Calibri"/>
                <a:cs typeface="Calibri"/>
              </a:rPr>
            </a:br>
            <a:r>
              <a:rPr lang="ru-RU" sz="2600" dirty="0">
                <a:latin typeface="Calibri"/>
                <a:ea typeface="Calibri"/>
                <a:cs typeface="Calibri"/>
              </a:rPr>
              <a:t>●	повышенная нагрузка на учеников, </a:t>
            </a:r>
            <a:br>
              <a:rPr lang="ru-RU" sz="2600" dirty="0">
                <a:latin typeface="Calibri"/>
                <a:ea typeface="Calibri"/>
                <a:cs typeface="Calibri"/>
              </a:rPr>
            </a:br>
            <a:r>
              <a:rPr lang="ru-RU" sz="2600" dirty="0">
                <a:latin typeface="Calibri"/>
                <a:ea typeface="Calibri"/>
                <a:cs typeface="Calibri"/>
              </a:rPr>
              <a:t>●	частичное отставание от программы, </a:t>
            </a:r>
            <a:br>
              <a:rPr lang="ru-RU" sz="2600" dirty="0">
                <a:latin typeface="Calibri"/>
                <a:ea typeface="Calibri"/>
                <a:cs typeface="Calibri"/>
              </a:rPr>
            </a:br>
            <a:r>
              <a:rPr lang="ru-RU" sz="2600" dirty="0">
                <a:latin typeface="Calibri"/>
                <a:ea typeface="Calibri"/>
                <a:cs typeface="Calibri"/>
              </a:rPr>
              <a:t>●	отсутствие своевременного контроля результатов,</a:t>
            </a:r>
            <a:br>
              <a:rPr lang="ru-RU" sz="2600" dirty="0">
                <a:latin typeface="Calibri"/>
                <a:ea typeface="Calibri"/>
                <a:cs typeface="Calibri"/>
              </a:rPr>
            </a:br>
            <a:r>
              <a:rPr lang="ru-RU" sz="2600" dirty="0">
                <a:latin typeface="Calibri"/>
                <a:ea typeface="Calibri"/>
                <a:cs typeface="Calibri"/>
              </a:rPr>
              <a:t>●	низкая мотивация учеников,</a:t>
            </a:r>
            <a:br>
              <a:rPr lang="ru-RU" sz="2600" dirty="0">
                <a:latin typeface="Calibri"/>
                <a:ea typeface="Calibri"/>
                <a:cs typeface="Calibri"/>
              </a:rPr>
            </a:br>
            <a:r>
              <a:rPr lang="ru-RU" sz="2600" dirty="0">
                <a:latin typeface="Calibri"/>
                <a:ea typeface="Calibri"/>
                <a:cs typeface="Calibri"/>
              </a:rPr>
              <a:t>●	низкая плотность оценок,</a:t>
            </a:r>
            <a:br>
              <a:rPr lang="ru-RU" sz="2600" dirty="0">
                <a:latin typeface="Calibri"/>
                <a:ea typeface="Calibri"/>
                <a:cs typeface="Calibri"/>
              </a:rPr>
            </a:br>
            <a:r>
              <a:rPr lang="ru-RU" sz="2600" dirty="0">
                <a:latin typeface="Calibri"/>
                <a:ea typeface="Calibri"/>
                <a:cs typeface="Calibri"/>
              </a:rPr>
              <a:t>●	повышенная нагрузка на учителя (проверка накопившихся работ).</a:t>
            </a:r>
            <a:br>
              <a:rPr lang="ru-RU" sz="2600" dirty="0">
                <a:latin typeface="Calibri"/>
                <a:ea typeface="Calibri"/>
                <a:cs typeface="Calibri"/>
              </a:rPr>
            </a:br>
            <a:endParaRPr lang="ru-RU" sz="26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0090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subTitle" idx="1"/>
          </p:nvPr>
        </p:nvSpPr>
        <p:spPr>
          <a:xfrm>
            <a:off x="349500" y="290945"/>
            <a:ext cx="8445000" cy="285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Skyes School - это цифровая образовательная среда с материалами УМК Spotlight и Сферы от ИД “Просвещение” и интерактивными заданиями skyeng</a:t>
            </a: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Также в систему интегрированы авторские задания Skyeng для подготовки к ЕГЭ, ОГЭ, </a:t>
            </a:r>
            <a:r>
              <a:rPr lang="ru" sz="25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ВПР.</a:t>
            </a: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700" dirty="0"/>
          </a:p>
        </p:txBody>
      </p:sp>
      <p:pic>
        <p:nvPicPr>
          <p:cNvPr id="76" name="Google Shape;7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7087" y="2567088"/>
            <a:ext cx="2667861" cy="2175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subTitle" idx="1"/>
          </p:nvPr>
        </p:nvSpPr>
        <p:spPr>
          <a:xfrm>
            <a:off x="311700" y="1196150"/>
            <a:ext cx="8611200" cy="34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</a:t>
            </a:r>
            <a:r>
              <a:rPr lang="ru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соответствии с требованиями цифровизации Российского образования с </a:t>
            </a:r>
            <a:r>
              <a:rPr lang="ru" sz="2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сентября 2019 года ГК «</a:t>
            </a:r>
            <a:r>
              <a:rPr lang="ru" sz="25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Просвещение</a:t>
            </a:r>
            <a:r>
              <a:rPr lang="ru" sz="2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 и компания </a:t>
            </a:r>
            <a:r>
              <a:rPr lang="ru" sz="25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Skyeng</a:t>
            </a:r>
            <a:r>
              <a:rPr lang="ru" sz="2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внедряют модель цифровой среды в основную </a:t>
            </a:r>
            <a:r>
              <a:rPr lang="ru" sz="25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образовательную</a:t>
            </a:r>
            <a:r>
              <a:rPr lang="ru" sz="2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программу. В результате чего был создан цифровой учебно-методический комплекс (УМК) для изучения </a:t>
            </a:r>
            <a:r>
              <a:rPr lang="ru" sz="25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английского</a:t>
            </a:r>
            <a:r>
              <a:rPr lang="ru" sz="2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языка в интерактивном режиме — </a:t>
            </a:r>
            <a:r>
              <a:rPr lang="ru" sz="25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Skyeng</a:t>
            </a:r>
            <a:r>
              <a:rPr lang="ru" sz="2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Education System (Skyes).</a:t>
            </a:r>
            <a:endParaRPr sz="2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dirty="0"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pic>
        <p:nvPicPr>
          <p:cNvPr id="64" name="Google Shape;64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44100" y="186500"/>
            <a:ext cx="5772150" cy="10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subTitle" idx="1"/>
          </p:nvPr>
        </p:nvSpPr>
        <p:spPr>
          <a:xfrm>
            <a:off x="3275045" y="180295"/>
            <a:ext cx="5579706" cy="293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 </a:t>
            </a: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началом дистанционного </a:t>
            </a: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обучения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 </a:t>
            </a: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6 апреля 2020 года на </a:t>
            </a: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территории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Республики </a:t>
            </a: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ТатарстанМинистерство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образования </a:t>
            </a: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РТ </a:t>
            </a: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рекомендовало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учителям </a:t>
            </a: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английского </a:t>
            </a: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языка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перейти </a:t>
            </a: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на </a:t>
            </a: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дистанционное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обучения </a:t>
            </a: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с </a:t>
            </a: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использованием </a:t>
            </a:r>
            <a:r>
              <a:rPr lang="en-US" sz="26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Skyes</a:t>
            </a:r>
            <a:r>
              <a:rPr lang="en-US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1920" y="3209731"/>
            <a:ext cx="2144698" cy="1675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80" y="223935"/>
            <a:ext cx="2985277" cy="4133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44000" cy="4273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dirty="0">
                <a:solidFill>
                  <a:srgbClr val="000000"/>
                </a:solidFill>
              </a:rPr>
              <a:t>      </a:t>
            </a:r>
            <a:r>
              <a:rPr lang="ru" sz="26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Безусловными плюсами данной платформы являются: </a:t>
            </a:r>
            <a:endParaRPr sz="2600" b="1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-"/>
            </a:pP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простота использования как для учеников так и для учителя. 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-"/>
            </a:pP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полное соответствие заданий УМК Spotlight, по которому работает наша школа. 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-"/>
            </a:pP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наличие дополнительных материалов Bonus Activity. 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-"/>
            </a:pP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возможность дифференцированного         обучения через индивидуальные задания.    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457200" lvl="0" indent="-400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Char char="-"/>
            </a:pP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возможность для учителя отслеживать    </a:t>
            </a:r>
            <a:endParaRPr lang="ru" sz="2600" dirty="0" smtClean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571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</a:pP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" sz="2600" dirty="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   </a:t>
            </a:r>
            <a:r>
              <a:rPr lang="ru" sz="2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прогресс каждого ученика.</a:t>
            </a:r>
            <a:endParaRPr sz="26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89" name="Google Shape;8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2057" y="3359021"/>
            <a:ext cx="2481943" cy="1784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555" y="214604"/>
            <a:ext cx="8406882" cy="4749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286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249" y="443236"/>
            <a:ext cx="8486219" cy="443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5122336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362</Words>
  <Application>Microsoft Office PowerPoint</Application>
  <PresentationFormat>Экран (16:9)</PresentationFormat>
  <Paragraphs>46</Paragraphs>
  <Slides>21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Simple Light</vt:lpstr>
      <vt:lpstr>Использование цифровой образовательной платформы Skyeng Education System в процессе  дистанционного обучения английскому языку.</vt:lpstr>
      <vt:lpstr>Дистанционное обучение — это взаимодействие учителя и учеников на расстоянии с сохранением всех элементов привычного образовательного процесса (теория, отработка, контроль, оценки). </vt:lpstr>
      <vt:lpstr>При переходе на дистанционное обучение  педагоги могут столкнуться с такими трудностями, как: ● повышенная нагрузка на учеников,  ● частичное отставание от программы,  ● отсутствие своевременного контроля результатов, ● низкая мотивация учеников, ● низкая плотность оценок, ● повышенная нагрузка на учителя (проверка накопившихся работ).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edu.skyeng.ru</vt:lpstr>
      <vt:lpstr>Подготовка к ЕГЭ</vt:lpstr>
      <vt:lpstr> С 24 апреля платформа Skyes перешла на новый сервис Skysmart. </vt:lpstr>
      <vt:lpstr>edu.skysmart.ru</vt:lpstr>
      <vt:lpstr>Статистика по классу.</vt:lpstr>
      <vt:lpstr>Как отправить задание ученикам</vt:lpstr>
      <vt:lpstr>Подготовка к ОГЭ и ЕГЭ</vt:lpstr>
      <vt:lpstr>Преимущества интерактивной рабочей тетради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цифровой образовательной платформы Skyeng Education System в процессе  дистанционного обучения английскому языку.</dc:title>
  <cp:lastModifiedBy>Диляра</cp:lastModifiedBy>
  <cp:revision>27</cp:revision>
  <dcterms:modified xsi:type="dcterms:W3CDTF">2020-05-17T16:00:54Z</dcterms:modified>
</cp:coreProperties>
</file>